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75" r:id="rId4"/>
    <p:sldId id="276" r:id="rId5"/>
    <p:sldId id="258" r:id="rId6"/>
    <p:sldId id="274" r:id="rId7"/>
    <p:sldId id="277" r:id="rId8"/>
    <p:sldId id="278" r:id="rId9"/>
    <p:sldId id="272" r:id="rId10"/>
    <p:sldId id="279" r:id="rId11"/>
    <p:sldId id="259" r:id="rId12"/>
    <p:sldId id="260" r:id="rId13"/>
    <p:sldId id="261" r:id="rId14"/>
    <p:sldId id="262" r:id="rId15"/>
    <p:sldId id="263" r:id="rId16"/>
    <p:sldId id="264" r:id="rId17"/>
    <p:sldId id="265" r:id="rId18"/>
    <p:sldId id="266" r:id="rId19"/>
    <p:sldId id="267" r:id="rId20"/>
    <p:sldId id="268" r:id="rId21"/>
    <p:sldId id="270" r:id="rId22"/>
    <p:sldId id="271" r:id="rId23"/>
    <p:sldId id="269" r:id="rId24"/>
    <p:sldId id="280"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12" autoAdjust="0"/>
    <p:restoredTop sz="94660"/>
  </p:normalViewPr>
  <p:slideViewPr>
    <p:cSldViewPr>
      <p:cViewPr varScale="1">
        <p:scale>
          <a:sx n="65" d="100"/>
          <a:sy n="65" d="100"/>
        </p:scale>
        <p:origin x="148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6D3A53F-E392-42B3-80CD-B3107121809E}" type="datetimeFigureOut">
              <a:rPr lang="en-US" smtClean="0"/>
              <a:pPr/>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3FEC5B-A2B0-4AE9-93E1-54F9DD37574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D3A53F-E392-42B3-80CD-B3107121809E}" type="datetimeFigureOut">
              <a:rPr lang="en-US" smtClean="0"/>
              <a:pPr/>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3FEC5B-A2B0-4AE9-93E1-54F9DD37574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D3A53F-E392-42B3-80CD-B3107121809E}" type="datetimeFigureOut">
              <a:rPr lang="en-US" smtClean="0"/>
              <a:pPr/>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3FEC5B-A2B0-4AE9-93E1-54F9DD37574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D3A53F-E392-42B3-80CD-B3107121809E}" type="datetimeFigureOut">
              <a:rPr lang="en-US" smtClean="0"/>
              <a:pPr/>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3FEC5B-A2B0-4AE9-93E1-54F9DD37574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D3A53F-E392-42B3-80CD-B3107121809E}" type="datetimeFigureOut">
              <a:rPr lang="en-US" smtClean="0"/>
              <a:pPr/>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3FEC5B-A2B0-4AE9-93E1-54F9DD37574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6D3A53F-E392-42B3-80CD-B3107121809E}" type="datetimeFigureOut">
              <a:rPr lang="en-US" smtClean="0"/>
              <a:pPr/>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3FEC5B-A2B0-4AE9-93E1-54F9DD37574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6D3A53F-E392-42B3-80CD-B3107121809E}" type="datetimeFigureOut">
              <a:rPr lang="en-US" smtClean="0"/>
              <a:pPr/>
              <a:t>6/22/2026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3FEC5B-A2B0-4AE9-93E1-54F9DD37574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6D3A53F-E392-42B3-80CD-B3107121809E}" type="datetimeFigureOut">
              <a:rPr lang="en-US" smtClean="0"/>
              <a:pPr/>
              <a:t>6/22/2026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3FEC5B-A2B0-4AE9-93E1-54F9DD37574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D3A53F-E392-42B3-80CD-B3107121809E}" type="datetimeFigureOut">
              <a:rPr lang="en-US" smtClean="0"/>
              <a:pPr/>
              <a:t>6/22/2026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3FEC5B-A2B0-4AE9-93E1-54F9DD37574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6D3A53F-E392-42B3-80CD-B3107121809E}" type="datetimeFigureOut">
              <a:rPr lang="en-US" smtClean="0"/>
              <a:pPr/>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3FEC5B-A2B0-4AE9-93E1-54F9DD37574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6D3A53F-E392-42B3-80CD-B3107121809E}" type="datetimeFigureOut">
              <a:rPr lang="en-US" smtClean="0"/>
              <a:pPr/>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3FEC5B-A2B0-4AE9-93E1-54F9DD37574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D3A53F-E392-42B3-80CD-B3107121809E}" type="datetimeFigureOut">
              <a:rPr lang="en-US" smtClean="0"/>
              <a:pPr/>
              <a:t>6/22/2026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3FEC5B-A2B0-4AE9-93E1-54F9DD37574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8596" y="928671"/>
            <a:ext cx="8029604" cy="1785950"/>
          </a:xfrm>
        </p:spPr>
        <p:txBody>
          <a:bodyPr>
            <a:normAutofit/>
          </a:bodyPr>
          <a:lstStyle/>
          <a:p>
            <a:r>
              <a:rPr lang="en-IN" sz="5400" b="1" dirty="0"/>
              <a:t>History of Microbiology</a:t>
            </a:r>
            <a:endParaRPr lang="en-US" sz="5400" b="1" dirty="0"/>
          </a:p>
        </p:txBody>
      </p:sp>
      <p:pic>
        <p:nvPicPr>
          <p:cNvPr id="1026" name="Picture 2"/>
          <p:cNvPicPr>
            <a:picLocks noChangeAspect="1" noChangeArrowheads="1"/>
          </p:cNvPicPr>
          <p:nvPr/>
        </p:nvPicPr>
        <p:blipFill>
          <a:blip r:embed="rId2"/>
          <a:srcRect/>
          <a:stretch>
            <a:fillRect/>
          </a:stretch>
        </p:blipFill>
        <p:spPr bwMode="auto">
          <a:xfrm>
            <a:off x="0" y="3643314"/>
            <a:ext cx="3956535" cy="3214686"/>
          </a:xfrm>
          <a:prstGeom prst="rect">
            <a:avLst/>
          </a:prstGeom>
          <a:noFill/>
          <a:ln w="9525">
            <a:noFill/>
            <a:miter lim="800000"/>
            <a:headEnd/>
            <a:tailEnd/>
          </a:ln>
          <a:effectLst/>
        </p:spPr>
      </p:pic>
      <p:sp>
        <p:nvSpPr>
          <p:cNvPr id="4" name="TextBox 3"/>
          <p:cNvSpPr txBox="1"/>
          <p:nvPr/>
        </p:nvSpPr>
        <p:spPr>
          <a:xfrm>
            <a:off x="4143372" y="4714884"/>
            <a:ext cx="5000628" cy="1631216"/>
          </a:xfrm>
          <a:prstGeom prst="rect">
            <a:avLst/>
          </a:prstGeom>
          <a:noFill/>
        </p:spPr>
        <p:txBody>
          <a:bodyPr wrap="square" rtlCol="0">
            <a:spAutoFit/>
          </a:bodyPr>
          <a:lstStyle/>
          <a:p>
            <a:pPr algn="ctr"/>
            <a:r>
              <a:rPr lang="en-IN" sz="2000" b="1" dirty="0"/>
              <a:t>By </a:t>
            </a:r>
          </a:p>
          <a:p>
            <a:pPr algn="ctr"/>
            <a:r>
              <a:rPr lang="en-IN" sz="2000" b="1" dirty="0"/>
              <a:t>Mrs. </a:t>
            </a:r>
            <a:r>
              <a:rPr lang="en-IN" sz="2000" b="1" dirty="0" err="1"/>
              <a:t>Savita</a:t>
            </a:r>
            <a:r>
              <a:rPr lang="en-IN" sz="2000" b="1" dirty="0"/>
              <a:t> </a:t>
            </a:r>
            <a:r>
              <a:rPr lang="en-IN" sz="2000" b="1" dirty="0" err="1"/>
              <a:t>Chandrawanshi</a:t>
            </a:r>
            <a:endParaRPr lang="en-IN" sz="2000" b="1" dirty="0"/>
          </a:p>
          <a:p>
            <a:pPr algn="ctr"/>
            <a:r>
              <a:rPr lang="en-IN" sz="2000" b="1" dirty="0" err="1"/>
              <a:t>Asstt</a:t>
            </a:r>
            <a:r>
              <a:rPr lang="en-IN" sz="2000" b="1" dirty="0"/>
              <a:t>. Professor, Department of Microbiology</a:t>
            </a:r>
          </a:p>
          <a:p>
            <a:pPr algn="ctr"/>
            <a:r>
              <a:rPr lang="en-IN" sz="2000" b="1" dirty="0"/>
              <a:t>Govt. </a:t>
            </a:r>
            <a:r>
              <a:rPr lang="en-IN" sz="2000" b="1" dirty="0" err="1"/>
              <a:t>Digvijay</a:t>
            </a:r>
            <a:r>
              <a:rPr lang="en-IN" sz="2000" b="1" dirty="0"/>
              <a:t> Autonomous PG College, </a:t>
            </a:r>
            <a:r>
              <a:rPr lang="en-IN" sz="2000" b="1" dirty="0" err="1"/>
              <a:t>Rajnandgaon</a:t>
            </a:r>
            <a:r>
              <a:rPr lang="en-IN" sz="2000" b="1" dirty="0"/>
              <a:t>.</a:t>
            </a:r>
            <a:endParaRPr lang="en-US" sz="20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0042"/>
            <a:ext cx="8229600" cy="5626121"/>
          </a:xfrm>
        </p:spPr>
        <p:txBody>
          <a:bodyPr>
            <a:normAutofit fontScale="92500" lnSpcReduction="10000"/>
          </a:bodyPr>
          <a:lstStyle/>
          <a:p>
            <a:r>
              <a:rPr lang="en-IN" b="1" dirty="0"/>
              <a:t>Dairy microbiology- </a:t>
            </a:r>
            <a:r>
              <a:rPr lang="en-IN" dirty="0"/>
              <a:t>many dairy products are manufactured. cheese, yogurt, buttermilk etc.</a:t>
            </a:r>
          </a:p>
          <a:p>
            <a:r>
              <a:rPr lang="en-US" b="1" dirty="0"/>
              <a:t>Immunology:</a:t>
            </a:r>
            <a:r>
              <a:rPr lang="en-US" dirty="0"/>
              <a:t> The study of immune system which protect the body from pathogens.</a:t>
            </a:r>
          </a:p>
          <a:p>
            <a:r>
              <a:rPr lang="en-US" b="1" dirty="0"/>
              <a:t>Microbial ecology </a:t>
            </a:r>
            <a:r>
              <a:rPr lang="en-US" dirty="0"/>
              <a:t>– biogeochemical cycles – bioremediation to reduce pollution effects.</a:t>
            </a:r>
          </a:p>
          <a:p>
            <a:r>
              <a:rPr lang="en-US" b="1" dirty="0"/>
              <a:t>Genetic engineering – </a:t>
            </a:r>
            <a:r>
              <a:rPr lang="en-US" dirty="0"/>
              <a:t>arisen from work of microbial genetics and molecular biology. Engineered microorganisms are used to make hormones, antibiotics, vaccines and other products. New genes can be inserted into plants and animals.</a:t>
            </a:r>
          </a:p>
          <a:p>
            <a:endParaRPr lang="en-US" dirty="0"/>
          </a:p>
          <a:p>
            <a:endParaRPr lang="en-IN" b="1" dirty="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History of Microbiology</a:t>
            </a:r>
            <a:endParaRPr lang="en-US" b="1" dirty="0"/>
          </a:p>
        </p:txBody>
      </p:sp>
      <p:sp>
        <p:nvSpPr>
          <p:cNvPr id="3" name="Content Placeholder 2"/>
          <p:cNvSpPr>
            <a:spLocks noGrp="1"/>
          </p:cNvSpPr>
          <p:nvPr>
            <p:ph idx="1"/>
          </p:nvPr>
        </p:nvSpPr>
        <p:spPr/>
        <p:txBody>
          <a:bodyPr/>
          <a:lstStyle/>
          <a:p>
            <a:r>
              <a:rPr lang="en-IN" dirty="0"/>
              <a:t>Discovery Era</a:t>
            </a:r>
          </a:p>
          <a:p>
            <a:r>
              <a:rPr lang="en-IN" dirty="0"/>
              <a:t>Transition Period</a:t>
            </a:r>
          </a:p>
          <a:p>
            <a:r>
              <a:rPr lang="en-IN" dirty="0"/>
              <a:t>The Golden Age</a:t>
            </a:r>
          </a:p>
          <a:p>
            <a:r>
              <a:rPr lang="en-IN" dirty="0"/>
              <a:t>In 20</a:t>
            </a:r>
            <a:r>
              <a:rPr lang="en-IN" baseline="30000" dirty="0"/>
              <a:t>th</a:t>
            </a:r>
            <a:r>
              <a:rPr lang="en-IN" dirty="0"/>
              <a:t> Century: Era of </a:t>
            </a:r>
            <a:r>
              <a:rPr lang="en-IN"/>
              <a:t>Molecular Biology</a:t>
            </a:r>
            <a:endParaRPr lang="en-IN" dirty="0"/>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Discovery Era</a:t>
            </a:r>
            <a:endParaRPr lang="en-US" b="1" dirty="0"/>
          </a:p>
        </p:txBody>
      </p:sp>
      <p:sp>
        <p:nvSpPr>
          <p:cNvPr id="3" name="Content Placeholder 2"/>
          <p:cNvSpPr>
            <a:spLocks noGrp="1"/>
          </p:cNvSpPr>
          <p:nvPr>
            <p:ph idx="1"/>
          </p:nvPr>
        </p:nvSpPr>
        <p:spPr>
          <a:xfrm>
            <a:off x="457200" y="1600200"/>
            <a:ext cx="4900618" cy="4525963"/>
          </a:xfrm>
        </p:spPr>
        <p:txBody>
          <a:bodyPr/>
          <a:lstStyle/>
          <a:p>
            <a:r>
              <a:rPr lang="en-IN" dirty="0"/>
              <a:t> This period concerns with the discovery of microbial world that has been dominated by </a:t>
            </a:r>
            <a:r>
              <a:rPr lang="en-IN" b="1" dirty="0"/>
              <a:t>Antony van Leeuwenhoek</a:t>
            </a:r>
            <a:r>
              <a:rPr lang="en-IN" dirty="0"/>
              <a:t>.</a:t>
            </a:r>
          </a:p>
          <a:p>
            <a:r>
              <a:rPr lang="en-IN" b="1" dirty="0" err="1"/>
              <a:t>Rogen</a:t>
            </a:r>
            <a:r>
              <a:rPr lang="en-IN" b="1" dirty="0"/>
              <a:t> Bacon- </a:t>
            </a:r>
            <a:r>
              <a:rPr lang="en-IN" dirty="0"/>
              <a:t>disease is produced by invisible living creatures.</a:t>
            </a:r>
          </a:p>
          <a:p>
            <a:endParaRPr lang="en-US" dirty="0"/>
          </a:p>
        </p:txBody>
      </p:sp>
      <p:pic>
        <p:nvPicPr>
          <p:cNvPr id="1026" name="Picture 2" descr="C:\Users\HP\Desktop\ANJALI\download.jpg"/>
          <p:cNvPicPr>
            <a:picLocks noChangeAspect="1" noChangeArrowheads="1"/>
          </p:cNvPicPr>
          <p:nvPr/>
        </p:nvPicPr>
        <p:blipFill>
          <a:blip r:embed="rId2"/>
          <a:srcRect/>
          <a:stretch>
            <a:fillRect/>
          </a:stretch>
        </p:blipFill>
        <p:spPr bwMode="auto">
          <a:xfrm>
            <a:off x="5715008" y="1857364"/>
            <a:ext cx="3143272" cy="4429156"/>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71480"/>
            <a:ext cx="8229600" cy="5554683"/>
          </a:xfrm>
        </p:spPr>
        <p:txBody>
          <a:bodyPr>
            <a:normAutofit lnSpcReduction="10000"/>
          </a:bodyPr>
          <a:lstStyle/>
          <a:p>
            <a:r>
              <a:rPr lang="en-IN" dirty="0"/>
              <a:t> In 1665, </a:t>
            </a:r>
            <a:r>
              <a:rPr lang="en-IN" b="1" dirty="0"/>
              <a:t>Robert Hooke, </a:t>
            </a:r>
            <a:r>
              <a:rPr lang="en-IN" dirty="0"/>
              <a:t>an English scientist, was the first to use a lens to observe the smallest unit of tissues he called ‘’cells’’.</a:t>
            </a:r>
          </a:p>
          <a:p>
            <a:r>
              <a:rPr lang="en-IN" b="1" dirty="0"/>
              <a:t>Antony van </a:t>
            </a:r>
            <a:r>
              <a:rPr lang="en-IN" b="1" dirty="0" err="1"/>
              <a:t>Leeuwnhoek</a:t>
            </a:r>
            <a:r>
              <a:rPr lang="en-IN" b="1" dirty="0"/>
              <a:t> </a:t>
            </a:r>
            <a:r>
              <a:rPr lang="en-IN" dirty="0"/>
              <a:t>– first person to observe  and accurately describe microorganisms(bacteria, protozoa) called </a:t>
            </a:r>
            <a:r>
              <a:rPr lang="en-IN" b="1" dirty="0"/>
              <a:t>“animalcules</a:t>
            </a:r>
            <a:r>
              <a:rPr lang="en-IN" dirty="0"/>
              <a:t>’’. </a:t>
            </a:r>
          </a:p>
          <a:p>
            <a:r>
              <a:rPr lang="en-IN" dirty="0"/>
              <a:t>He was a Dutch lines merchant but spent much of his spare time constructing simple microscopes composed of double convex lenses .</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85728"/>
            <a:ext cx="8929718" cy="6572272"/>
          </a:xfrm>
        </p:spPr>
        <p:txBody>
          <a:bodyPr>
            <a:normAutofit/>
          </a:bodyPr>
          <a:lstStyle/>
          <a:p>
            <a:r>
              <a:rPr lang="en-IN" dirty="0"/>
              <a:t> constructed  over 250 small powerful microscopes that could magnify around 50 to 300 times.</a:t>
            </a:r>
          </a:p>
          <a:p>
            <a:r>
              <a:rPr lang="en-US" dirty="0"/>
              <a:t>Leeuwenhoek was the first person to produce precise and correct descriptions of bacteria and protozoa using a microscope he made himself. Because of this extraordinary contribution to microbiology, </a:t>
            </a:r>
            <a:r>
              <a:rPr lang="en-US" b="1" dirty="0" err="1"/>
              <a:t>Antonie</a:t>
            </a:r>
            <a:r>
              <a:rPr lang="en-US" b="1" dirty="0"/>
              <a:t> van Leeuwenhoek is considered as the “Father of microbiology”.</a:t>
            </a:r>
            <a:endParaRPr lang="en-US" dirty="0"/>
          </a:p>
          <a:p>
            <a:r>
              <a:rPr lang="en-US" b="1" dirty="0" err="1"/>
              <a:t>Antonie</a:t>
            </a:r>
            <a:r>
              <a:rPr lang="en-US" b="1" dirty="0"/>
              <a:t> van Leeuwenhoek is also considered to be the father of bacteriology and </a:t>
            </a:r>
            <a:r>
              <a:rPr lang="en-US" b="1" dirty="0" err="1"/>
              <a:t>protozoology</a:t>
            </a:r>
            <a:r>
              <a:rPr lang="en-US" b="1" dirty="0"/>
              <a:t> .</a:t>
            </a:r>
            <a:endParaRPr lang="en-US" dirty="0"/>
          </a:p>
          <a:p>
            <a:pPr>
              <a:buNone/>
            </a:pPr>
            <a:endParaRPr lang="en-IN"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Transition Period </a:t>
            </a:r>
            <a:endParaRPr lang="en-US" b="1" dirty="0"/>
          </a:p>
        </p:txBody>
      </p:sp>
      <p:sp>
        <p:nvSpPr>
          <p:cNvPr id="3" name="Content Placeholder 2"/>
          <p:cNvSpPr>
            <a:spLocks noGrp="1"/>
          </p:cNvSpPr>
          <p:nvPr>
            <p:ph idx="1"/>
          </p:nvPr>
        </p:nvSpPr>
        <p:spPr/>
        <p:txBody>
          <a:bodyPr/>
          <a:lstStyle/>
          <a:p>
            <a:pPr>
              <a:buNone/>
            </a:pPr>
            <a:r>
              <a:rPr lang="en-IN" dirty="0"/>
              <a:t> </a:t>
            </a:r>
            <a:r>
              <a:rPr lang="en-IN" b="1" dirty="0">
                <a:solidFill>
                  <a:srgbClr val="0070C0"/>
                </a:solidFill>
              </a:rPr>
              <a:t>Spontaneous Generation versus Biogenesis</a:t>
            </a:r>
          </a:p>
          <a:p>
            <a:r>
              <a:rPr lang="en-IN" dirty="0"/>
              <a:t> When microorganisms were known to exist, most scientists believed that such simple life forms could develop form non-living matter(</a:t>
            </a:r>
            <a:r>
              <a:rPr lang="en-IN" dirty="0" err="1"/>
              <a:t>abiogenesis</a:t>
            </a:r>
            <a:r>
              <a:rPr lang="en-IN" dirty="0"/>
              <a:t>).</a:t>
            </a:r>
          </a:p>
          <a:p>
            <a:pPr>
              <a:buNone/>
            </a:pPr>
            <a:r>
              <a:rPr lang="en-IN" dirty="0"/>
              <a:t> </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85794"/>
            <a:ext cx="8229600" cy="5340369"/>
          </a:xfrm>
        </p:spPr>
        <p:txBody>
          <a:bodyPr/>
          <a:lstStyle/>
          <a:p>
            <a:pPr>
              <a:buNone/>
            </a:pPr>
            <a:r>
              <a:rPr lang="en-IN" b="1" dirty="0">
                <a:solidFill>
                  <a:srgbClr val="0070C0"/>
                </a:solidFill>
              </a:rPr>
              <a:t>Francesco </a:t>
            </a:r>
            <a:r>
              <a:rPr lang="en-IN" b="1" dirty="0" err="1">
                <a:solidFill>
                  <a:srgbClr val="0070C0"/>
                </a:solidFill>
              </a:rPr>
              <a:t>redi</a:t>
            </a:r>
            <a:r>
              <a:rPr lang="en-IN" b="1" dirty="0">
                <a:solidFill>
                  <a:srgbClr val="0070C0"/>
                </a:solidFill>
              </a:rPr>
              <a:t>(1626-1697):</a:t>
            </a:r>
          </a:p>
          <a:p>
            <a:r>
              <a:rPr lang="en-IN" dirty="0"/>
              <a:t>The ancient belief in spontaneous generation was first of all challenged by </a:t>
            </a:r>
            <a:r>
              <a:rPr lang="en-IN" dirty="0" err="1"/>
              <a:t>Redi</a:t>
            </a:r>
            <a:r>
              <a:rPr lang="en-IN" dirty="0"/>
              <a:t>, an </a:t>
            </a:r>
            <a:r>
              <a:rPr lang="en-IN" dirty="0" err="1"/>
              <a:t>italian</a:t>
            </a:r>
            <a:r>
              <a:rPr lang="en-IN" dirty="0"/>
              <a:t> physician, who carried out a series of experiments on decaying meat and its ability to produce maggots spontaneously.</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www.pasteurbrewing.com/wp-content/uploads/OSC_Microbio_03_01_Rediexpt.jpg"/>
          <p:cNvPicPr>
            <a:picLocks noChangeAspect="1" noChangeArrowheads="1"/>
          </p:cNvPicPr>
          <p:nvPr/>
        </p:nvPicPr>
        <p:blipFill>
          <a:blip r:embed="rId2"/>
          <a:srcRect/>
          <a:stretch>
            <a:fillRect/>
          </a:stretch>
        </p:blipFill>
        <p:spPr bwMode="auto">
          <a:xfrm>
            <a:off x="642910" y="357166"/>
            <a:ext cx="8215369" cy="6000792"/>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57166"/>
            <a:ext cx="6043626" cy="796908"/>
          </a:xfrm>
        </p:spPr>
        <p:txBody>
          <a:bodyPr>
            <a:normAutofit/>
          </a:bodyPr>
          <a:lstStyle/>
          <a:p>
            <a:r>
              <a:rPr lang="en-IN" sz="3600" b="1" dirty="0"/>
              <a:t>John Needham(1713-1781)</a:t>
            </a:r>
            <a:endParaRPr lang="en-US" sz="3600" b="1" dirty="0"/>
          </a:p>
        </p:txBody>
      </p:sp>
      <p:sp>
        <p:nvSpPr>
          <p:cNvPr id="3" name="Content Placeholder 2"/>
          <p:cNvSpPr>
            <a:spLocks noGrp="1"/>
          </p:cNvSpPr>
          <p:nvPr>
            <p:ph idx="1"/>
          </p:nvPr>
        </p:nvSpPr>
        <p:spPr>
          <a:xfrm>
            <a:off x="457200" y="1357298"/>
            <a:ext cx="8229600" cy="4768865"/>
          </a:xfrm>
        </p:spPr>
        <p:txBody>
          <a:bodyPr/>
          <a:lstStyle/>
          <a:p>
            <a:r>
              <a:rPr lang="en-IN" dirty="0"/>
              <a:t>He was probably the greatest supporter of the theory of spontaneous generation.</a:t>
            </a:r>
          </a:p>
          <a:p>
            <a:r>
              <a:rPr lang="en-IN" dirty="0"/>
              <a:t>He proposed that tiny organisms, the animalcules arose spontaneously  on his mutton gravy.</a:t>
            </a:r>
          </a:p>
          <a:p>
            <a:r>
              <a:rPr lang="en-IN" dirty="0"/>
              <a:t>He had covered the flasks with cork as done by </a:t>
            </a:r>
            <a:r>
              <a:rPr lang="en-IN" dirty="0" err="1"/>
              <a:t>Redi</a:t>
            </a:r>
            <a:r>
              <a:rPr lang="en-IN" dirty="0"/>
              <a:t> and even heated some flasks. Still the microbes appeared on mutton broth. </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758006" cy="654032"/>
          </a:xfrm>
        </p:spPr>
        <p:txBody>
          <a:bodyPr>
            <a:normAutofit fontScale="90000"/>
          </a:bodyPr>
          <a:lstStyle/>
          <a:p>
            <a:r>
              <a:rPr lang="en-IN" b="1" dirty="0" err="1">
                <a:solidFill>
                  <a:schemeClr val="accent5">
                    <a:lumMod val="75000"/>
                  </a:schemeClr>
                </a:solidFill>
              </a:rPr>
              <a:t>Lazzaro</a:t>
            </a:r>
            <a:r>
              <a:rPr lang="en-IN" b="1" dirty="0">
                <a:solidFill>
                  <a:schemeClr val="accent5">
                    <a:lumMod val="75000"/>
                  </a:schemeClr>
                </a:solidFill>
              </a:rPr>
              <a:t> </a:t>
            </a:r>
            <a:r>
              <a:rPr lang="en-IN" b="1" dirty="0" err="1">
                <a:solidFill>
                  <a:schemeClr val="accent5">
                    <a:lumMod val="75000"/>
                  </a:schemeClr>
                </a:solidFill>
              </a:rPr>
              <a:t>Spallanzani</a:t>
            </a:r>
            <a:endParaRPr lang="en-US" b="1" dirty="0">
              <a:solidFill>
                <a:schemeClr val="accent5">
                  <a:lumMod val="75000"/>
                </a:schemeClr>
              </a:solidFill>
            </a:endParaRPr>
          </a:p>
        </p:txBody>
      </p:sp>
      <p:sp>
        <p:nvSpPr>
          <p:cNvPr id="3" name="Content Placeholder 2"/>
          <p:cNvSpPr>
            <a:spLocks noGrp="1"/>
          </p:cNvSpPr>
          <p:nvPr>
            <p:ph idx="1"/>
          </p:nvPr>
        </p:nvSpPr>
        <p:spPr>
          <a:xfrm>
            <a:off x="457200" y="1142984"/>
            <a:ext cx="8229600" cy="4983179"/>
          </a:xfrm>
        </p:spPr>
        <p:txBody>
          <a:bodyPr/>
          <a:lstStyle/>
          <a:p>
            <a:r>
              <a:rPr lang="en-IN" dirty="0" err="1"/>
              <a:t>Spallanzani</a:t>
            </a:r>
            <a:r>
              <a:rPr lang="en-IN" dirty="0"/>
              <a:t> in 1775 disproved the doctrine of spontaneous </a:t>
            </a:r>
            <a:r>
              <a:rPr lang="en-IN" dirty="0" err="1"/>
              <a:t>genration</a:t>
            </a:r>
            <a:r>
              <a:rPr lang="en-IN" dirty="0"/>
              <a:t>.</a:t>
            </a:r>
          </a:p>
          <a:p>
            <a:r>
              <a:rPr lang="en-IN" dirty="0"/>
              <a:t>Attempted to refuse Needham’s work by performing extensive experiments.</a:t>
            </a:r>
          </a:p>
          <a:p>
            <a:r>
              <a:rPr lang="en-IN" dirty="0"/>
              <a:t>He boiled beef broth for longer period, removed the air from the flask and then  sealed the container.</a:t>
            </a:r>
          </a:p>
          <a:p>
            <a:r>
              <a:rPr lang="en-IN" dirty="0"/>
              <a:t>Following incubation, no growth was observed by him in  these flasks. </a:t>
            </a:r>
          </a:p>
          <a:p>
            <a:endParaRPr lang="en-IN" dirty="0"/>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err="1"/>
              <a:t>Micobiology</a:t>
            </a:r>
            <a:endParaRPr lang="en-US" dirty="0"/>
          </a:p>
        </p:txBody>
      </p:sp>
      <p:sp>
        <p:nvSpPr>
          <p:cNvPr id="3" name="Content Placeholder 2"/>
          <p:cNvSpPr>
            <a:spLocks noGrp="1"/>
          </p:cNvSpPr>
          <p:nvPr>
            <p:ph idx="1"/>
          </p:nvPr>
        </p:nvSpPr>
        <p:spPr/>
        <p:txBody>
          <a:bodyPr/>
          <a:lstStyle/>
          <a:p>
            <a:r>
              <a:rPr lang="en-IN" dirty="0"/>
              <a:t>Microbiology is a specialized area of biology that deals with the study of </a:t>
            </a:r>
            <a:r>
              <a:rPr lang="en-IN" b="1" dirty="0"/>
              <a:t>microorganism.</a:t>
            </a:r>
          </a:p>
          <a:p>
            <a:r>
              <a:rPr lang="en-IN" dirty="0"/>
              <a:t>Organisms with a diameter of 1mm or less are microorganisms.</a:t>
            </a:r>
          </a:p>
          <a:p>
            <a:r>
              <a:rPr lang="en-IN" dirty="0"/>
              <a:t>Microorganisms are the organisms that are too small to be seen with the unaided eye and a microscope is needed to see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Review"/>
          <p:cNvPicPr>
            <a:picLocks noChangeAspect="1" noChangeArrowheads="1"/>
          </p:cNvPicPr>
          <p:nvPr/>
        </p:nvPicPr>
        <p:blipFill>
          <a:blip r:embed="rId2"/>
          <a:srcRect/>
          <a:stretch>
            <a:fillRect/>
          </a:stretch>
        </p:blipFill>
        <p:spPr bwMode="auto">
          <a:xfrm>
            <a:off x="0" y="285728"/>
            <a:ext cx="9144000" cy="6357982"/>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solidFill>
                  <a:schemeClr val="accent2">
                    <a:lumMod val="75000"/>
                  </a:schemeClr>
                </a:solidFill>
              </a:rPr>
              <a:t>Franz Schulze and Theodor Schwann</a:t>
            </a:r>
            <a:endParaRPr lang="en-US" b="1" dirty="0">
              <a:solidFill>
                <a:schemeClr val="accent2">
                  <a:lumMod val="75000"/>
                </a:schemeClr>
              </a:solidFill>
            </a:endParaRPr>
          </a:p>
        </p:txBody>
      </p:sp>
      <p:sp>
        <p:nvSpPr>
          <p:cNvPr id="3" name="Content Placeholder 2"/>
          <p:cNvSpPr>
            <a:spLocks noGrp="1"/>
          </p:cNvSpPr>
          <p:nvPr>
            <p:ph idx="1"/>
          </p:nvPr>
        </p:nvSpPr>
        <p:spPr/>
        <p:txBody>
          <a:bodyPr/>
          <a:lstStyle/>
          <a:p>
            <a:r>
              <a:rPr lang="en-IN" dirty="0"/>
              <a:t> who were of the view that air was the source of microbes and sought to prove this by passing air through hot glass tubes or strong chemicals into boiled infusions in flasks.</a:t>
            </a:r>
          </a:p>
          <a:p>
            <a:r>
              <a:rPr lang="en-IN" dirty="0"/>
              <a:t>But, advocates of spontaneous generation were still not convinced and said that the treatment of air by acid or heat had altered the air so that it would not support growth.</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rikoy@tra: Makalah Mikrobiologi: Perdebatan Generatio Spontanea"/>
          <p:cNvPicPr>
            <a:picLocks noChangeAspect="1" noChangeArrowheads="1"/>
          </p:cNvPicPr>
          <p:nvPr/>
        </p:nvPicPr>
        <p:blipFill>
          <a:blip r:embed="rId2"/>
          <a:srcRect/>
          <a:stretch>
            <a:fillRect/>
          </a:stretch>
        </p:blipFill>
        <p:spPr bwMode="auto">
          <a:xfrm>
            <a:off x="928662" y="785794"/>
            <a:ext cx="7215238" cy="5429288"/>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29718" cy="368280"/>
          </a:xfrm>
        </p:spPr>
        <p:txBody>
          <a:bodyPr>
            <a:normAutofit fontScale="90000"/>
          </a:bodyPr>
          <a:lstStyle/>
          <a:p>
            <a:r>
              <a:rPr lang="en-IN" b="1" dirty="0">
                <a:solidFill>
                  <a:srgbClr val="0070C0"/>
                </a:solidFill>
              </a:rPr>
              <a:t>Georg Schroeder and Theodor Von </a:t>
            </a:r>
            <a:endParaRPr lang="en-US" b="1" dirty="0">
              <a:solidFill>
                <a:srgbClr val="0070C0"/>
              </a:solidFill>
            </a:endParaRPr>
          </a:p>
        </p:txBody>
      </p:sp>
      <p:sp>
        <p:nvSpPr>
          <p:cNvPr id="3" name="Content Placeholder 2"/>
          <p:cNvSpPr>
            <a:spLocks noGrp="1"/>
          </p:cNvSpPr>
          <p:nvPr>
            <p:ph idx="1"/>
          </p:nvPr>
        </p:nvSpPr>
        <p:spPr>
          <a:xfrm>
            <a:off x="457200" y="1071546"/>
            <a:ext cx="8229600" cy="5054617"/>
          </a:xfrm>
        </p:spPr>
        <p:txBody>
          <a:bodyPr/>
          <a:lstStyle/>
          <a:p>
            <a:r>
              <a:rPr lang="en-IN" dirty="0"/>
              <a:t> In 1854, performed experiments to disprove the theory of spontaneous generation by simply passing air through cotton into flasks containing heated broth.</a:t>
            </a:r>
          </a:p>
          <a:p>
            <a:r>
              <a:rPr lang="en-IN" dirty="0"/>
              <a:t>No growth of microbes was observed on the infusions due to the filtering out of microscopic organisms by cotton.</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b="1" dirty="0"/>
              <a:t>Thank You</a:t>
            </a:r>
            <a:endParaRPr lang="en-US"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285720" y="785794"/>
            <a:ext cx="8501090" cy="5786478"/>
          </a:xfrm>
          <a:prstGeom prst="rect">
            <a:avLst/>
          </a:prstGeom>
          <a:noFill/>
          <a:ln w="9525">
            <a:noFill/>
            <a:miter lim="800000"/>
            <a:headEnd/>
            <a:tailEnd/>
          </a:ln>
          <a:effectLst/>
        </p:spPr>
      </p:pic>
      <p:sp>
        <p:nvSpPr>
          <p:cNvPr id="3" name="TextBox 2"/>
          <p:cNvSpPr txBox="1"/>
          <p:nvPr/>
        </p:nvSpPr>
        <p:spPr>
          <a:xfrm>
            <a:off x="1357290" y="428604"/>
            <a:ext cx="1714512" cy="523220"/>
          </a:xfrm>
          <a:prstGeom prst="rect">
            <a:avLst/>
          </a:prstGeom>
          <a:noFill/>
        </p:spPr>
        <p:txBody>
          <a:bodyPr wrap="square" rtlCol="0">
            <a:spAutoFit/>
          </a:bodyPr>
          <a:lstStyle/>
          <a:p>
            <a:r>
              <a:rPr lang="en-IN" sz="2800" b="1" dirty="0"/>
              <a:t>Bacteria</a:t>
            </a:r>
            <a:endParaRPr lang="en-US" sz="2800" b="1" dirty="0"/>
          </a:p>
        </p:txBody>
      </p:sp>
      <p:sp>
        <p:nvSpPr>
          <p:cNvPr id="4" name="TextBox 3"/>
          <p:cNvSpPr txBox="1"/>
          <p:nvPr/>
        </p:nvSpPr>
        <p:spPr>
          <a:xfrm>
            <a:off x="5929322" y="428604"/>
            <a:ext cx="1714512" cy="461665"/>
          </a:xfrm>
          <a:prstGeom prst="rect">
            <a:avLst/>
          </a:prstGeom>
          <a:noFill/>
        </p:spPr>
        <p:txBody>
          <a:bodyPr wrap="square" rtlCol="0">
            <a:spAutoFit/>
          </a:bodyPr>
          <a:lstStyle/>
          <a:p>
            <a:r>
              <a:rPr lang="en-IN" sz="2400" b="1" dirty="0"/>
              <a:t>Algae</a:t>
            </a:r>
            <a:endParaRPr lang="en-US" sz="24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1971675" y="2095500"/>
            <a:ext cx="5200650" cy="2667000"/>
          </a:xfrm>
          <a:prstGeom prst="rect">
            <a:avLst/>
          </a:prstGeom>
          <a:noFill/>
          <a:ln w="9525">
            <a:noFill/>
            <a:miter lim="800000"/>
            <a:headEnd/>
            <a:tailEnd/>
          </a:ln>
          <a:effectLst/>
        </p:spPr>
      </p:pic>
      <p:sp>
        <p:nvSpPr>
          <p:cNvPr id="3" name="TextBox 2"/>
          <p:cNvSpPr txBox="1"/>
          <p:nvPr/>
        </p:nvSpPr>
        <p:spPr>
          <a:xfrm>
            <a:off x="3714744" y="857232"/>
            <a:ext cx="1285884" cy="584775"/>
          </a:xfrm>
          <a:prstGeom prst="rect">
            <a:avLst/>
          </a:prstGeom>
          <a:noFill/>
        </p:spPr>
        <p:txBody>
          <a:bodyPr wrap="square" rtlCol="0">
            <a:spAutoFit/>
          </a:bodyPr>
          <a:lstStyle/>
          <a:p>
            <a:r>
              <a:rPr lang="en-IN" sz="3200" b="1" dirty="0"/>
              <a:t>Virus</a:t>
            </a:r>
            <a:endParaRPr lang="en-US" sz="32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Types of Microorganism</a:t>
            </a:r>
            <a:endParaRPr lang="en-US" dirty="0"/>
          </a:p>
        </p:txBody>
      </p:sp>
      <p:sp>
        <p:nvSpPr>
          <p:cNvPr id="3" name="Content Placeholder 2"/>
          <p:cNvSpPr>
            <a:spLocks noGrp="1"/>
          </p:cNvSpPr>
          <p:nvPr>
            <p:ph idx="1"/>
          </p:nvPr>
        </p:nvSpPr>
        <p:spPr/>
        <p:txBody>
          <a:bodyPr/>
          <a:lstStyle/>
          <a:p>
            <a:r>
              <a:rPr lang="en-IN" dirty="0"/>
              <a:t> bacteria, </a:t>
            </a:r>
            <a:r>
              <a:rPr lang="en-IN" dirty="0" err="1"/>
              <a:t>archaea</a:t>
            </a:r>
            <a:r>
              <a:rPr lang="en-IN" dirty="0"/>
              <a:t>, algae, fungi, protozoa viruses.</a:t>
            </a:r>
          </a:p>
          <a:p>
            <a:r>
              <a:rPr lang="en-IN" b="1" dirty="0">
                <a:solidFill>
                  <a:srgbClr val="FF0000"/>
                </a:solidFill>
              </a:rPr>
              <a:t>Cellular </a:t>
            </a:r>
          </a:p>
          <a:p>
            <a:pPr>
              <a:buFont typeface="Wingdings" pitchFamily="2" charset="2"/>
              <a:buChar char="Ø"/>
            </a:pPr>
            <a:r>
              <a:rPr lang="en-IN" sz="2800" dirty="0"/>
              <a:t>Unicellular (</a:t>
            </a:r>
            <a:r>
              <a:rPr lang="en-IN" sz="2800" dirty="0" err="1"/>
              <a:t>eg.Bacteria</a:t>
            </a:r>
            <a:r>
              <a:rPr lang="en-IN" sz="2800" dirty="0"/>
              <a:t>) or </a:t>
            </a:r>
            <a:r>
              <a:rPr lang="en-IN" sz="2800" dirty="0" err="1"/>
              <a:t>multicellular</a:t>
            </a:r>
            <a:r>
              <a:rPr lang="en-IN" sz="2800" dirty="0"/>
              <a:t>(</a:t>
            </a:r>
            <a:r>
              <a:rPr lang="en-IN" sz="2800" dirty="0" err="1"/>
              <a:t>eg.Fungi</a:t>
            </a:r>
            <a:r>
              <a:rPr lang="en-IN" sz="2800" dirty="0"/>
              <a:t>)</a:t>
            </a:r>
          </a:p>
          <a:p>
            <a:pPr>
              <a:buFont typeface="Wingdings" pitchFamily="2" charset="2"/>
              <a:buChar char="Ø"/>
            </a:pPr>
            <a:r>
              <a:rPr lang="en-IN" sz="2800" dirty="0"/>
              <a:t>Prokaryotic or Eukaryotic</a:t>
            </a:r>
          </a:p>
          <a:p>
            <a:r>
              <a:rPr lang="en-IN" b="1" dirty="0" err="1">
                <a:solidFill>
                  <a:srgbClr val="FF0000"/>
                </a:solidFill>
              </a:rPr>
              <a:t>Acellular</a:t>
            </a:r>
            <a:r>
              <a:rPr lang="en-IN" dirty="0"/>
              <a:t>- </a:t>
            </a:r>
            <a:r>
              <a:rPr lang="en-IN" sz="2800" dirty="0" err="1"/>
              <a:t>eg.Viruses</a:t>
            </a:r>
            <a:endParaRPr lang="en-IN" dirty="0"/>
          </a:p>
          <a:p>
            <a:pPr>
              <a:buNone/>
            </a:pPr>
            <a:endParaRPr lang="en-IN" dirty="0"/>
          </a:p>
          <a:p>
            <a:pPr>
              <a:buNone/>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Types of Microbiology</a:t>
            </a:r>
            <a:endParaRPr lang="en-US" dirty="0"/>
          </a:p>
        </p:txBody>
      </p:sp>
      <p:sp>
        <p:nvSpPr>
          <p:cNvPr id="3" name="Content Placeholder 2"/>
          <p:cNvSpPr>
            <a:spLocks noGrp="1"/>
          </p:cNvSpPr>
          <p:nvPr>
            <p:ph idx="1"/>
          </p:nvPr>
        </p:nvSpPr>
        <p:spPr/>
        <p:txBody>
          <a:bodyPr/>
          <a:lstStyle/>
          <a:p>
            <a:r>
              <a:rPr lang="en-IN" dirty="0"/>
              <a:t> Bacteriology</a:t>
            </a:r>
          </a:p>
          <a:p>
            <a:r>
              <a:rPr lang="en-IN" dirty="0"/>
              <a:t>Mycology</a:t>
            </a:r>
          </a:p>
          <a:p>
            <a:r>
              <a:rPr lang="en-IN" dirty="0" err="1"/>
              <a:t>Phycology</a:t>
            </a:r>
            <a:endParaRPr lang="en-IN" dirty="0"/>
          </a:p>
          <a:p>
            <a:r>
              <a:rPr lang="en-IN" dirty="0" err="1"/>
              <a:t>Protozoology</a:t>
            </a:r>
            <a:endParaRPr lang="en-IN" dirty="0"/>
          </a:p>
          <a:p>
            <a:endParaRPr lang="en-IN" dirty="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solidFill>
                  <a:srgbClr val="FF0000"/>
                </a:solidFill>
              </a:rPr>
              <a:t>Branches of Microbiology</a:t>
            </a:r>
            <a:endParaRPr lang="en-US" b="1" dirty="0">
              <a:solidFill>
                <a:srgbClr val="FF0000"/>
              </a:solidFill>
            </a:endParaRPr>
          </a:p>
        </p:txBody>
      </p:sp>
      <p:sp>
        <p:nvSpPr>
          <p:cNvPr id="3" name="Content Placeholder 2"/>
          <p:cNvSpPr>
            <a:spLocks noGrp="1"/>
          </p:cNvSpPr>
          <p:nvPr>
            <p:ph idx="1"/>
          </p:nvPr>
        </p:nvSpPr>
        <p:spPr>
          <a:xfrm>
            <a:off x="457200" y="1214422"/>
            <a:ext cx="8229600" cy="5429288"/>
          </a:xfrm>
        </p:spPr>
        <p:txBody>
          <a:bodyPr>
            <a:normAutofit lnSpcReduction="10000"/>
          </a:bodyPr>
          <a:lstStyle/>
          <a:p>
            <a:r>
              <a:rPr lang="en-IN" b="1" i="1" dirty="0"/>
              <a:t>Bacteriology:</a:t>
            </a:r>
            <a:r>
              <a:rPr lang="en-IN" dirty="0"/>
              <a:t>  study of bacteria- smallest, simplest, prokaryotic, single-celled microorganism.</a:t>
            </a:r>
          </a:p>
          <a:p>
            <a:r>
              <a:rPr lang="en-IN" b="1" i="1" dirty="0"/>
              <a:t>Mycology: </a:t>
            </a:r>
            <a:r>
              <a:rPr lang="en-IN" dirty="0"/>
              <a:t>study of fungi – </a:t>
            </a:r>
            <a:r>
              <a:rPr lang="en-IN" dirty="0" err="1"/>
              <a:t>hetrotrophic</a:t>
            </a:r>
            <a:r>
              <a:rPr lang="en-IN" dirty="0"/>
              <a:t>, eukaryotic, spore- bearing microorganisms. </a:t>
            </a:r>
            <a:r>
              <a:rPr lang="en-IN" dirty="0" err="1"/>
              <a:t>Eg</a:t>
            </a:r>
            <a:r>
              <a:rPr lang="en-IN" dirty="0"/>
              <a:t>: </a:t>
            </a:r>
            <a:r>
              <a:rPr lang="en-IN" dirty="0" err="1"/>
              <a:t>molds</a:t>
            </a:r>
            <a:r>
              <a:rPr lang="en-IN" dirty="0"/>
              <a:t>, yeast</a:t>
            </a:r>
          </a:p>
          <a:p>
            <a:r>
              <a:rPr lang="en-IN" b="1" i="1" dirty="0" err="1"/>
              <a:t>Protozoology</a:t>
            </a:r>
            <a:r>
              <a:rPr lang="en-IN" dirty="0"/>
              <a:t>: study of </a:t>
            </a:r>
            <a:r>
              <a:rPr lang="en-IN" dirty="0" err="1"/>
              <a:t>protozoans</a:t>
            </a:r>
            <a:r>
              <a:rPr lang="en-IN" dirty="0"/>
              <a:t>- animal like and mostly single celled eukaryotic organisms.</a:t>
            </a:r>
          </a:p>
          <a:p>
            <a:r>
              <a:rPr lang="en-IN" b="1" i="1" dirty="0" err="1"/>
              <a:t>Phycology</a:t>
            </a:r>
            <a:r>
              <a:rPr lang="en-IN" b="1" i="1" dirty="0"/>
              <a:t>:</a:t>
            </a:r>
            <a:r>
              <a:rPr lang="en-IN" dirty="0"/>
              <a:t> study of Algae- simple aquatic organisms ranging single celled form large sea weeds.</a:t>
            </a:r>
          </a:p>
          <a:p>
            <a:pPr>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66"/>
            <a:ext cx="8229600" cy="5768997"/>
          </a:xfrm>
        </p:spPr>
        <p:txBody>
          <a:bodyPr/>
          <a:lstStyle/>
          <a:p>
            <a:r>
              <a:rPr lang="en-IN" b="1" i="1" dirty="0"/>
              <a:t>Virology:</a:t>
            </a:r>
            <a:r>
              <a:rPr lang="en-IN" dirty="0"/>
              <a:t> study of viruses- </a:t>
            </a:r>
            <a:r>
              <a:rPr lang="en-IN" dirty="0" err="1"/>
              <a:t>ultramicoscopy</a:t>
            </a:r>
            <a:r>
              <a:rPr lang="en-IN" dirty="0"/>
              <a:t> </a:t>
            </a:r>
            <a:r>
              <a:rPr lang="en-IN" dirty="0" err="1"/>
              <a:t>noncellular</a:t>
            </a:r>
            <a:r>
              <a:rPr lang="en-IN" dirty="0"/>
              <a:t>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solidFill>
                  <a:srgbClr val="FF0000"/>
                </a:solidFill>
              </a:rPr>
              <a:t>Scope of microbiology</a:t>
            </a:r>
            <a:endParaRPr lang="en-US" b="1" dirty="0">
              <a:solidFill>
                <a:srgbClr val="FF0000"/>
              </a:solidFill>
            </a:endParaRPr>
          </a:p>
        </p:txBody>
      </p:sp>
      <p:sp>
        <p:nvSpPr>
          <p:cNvPr id="3" name="Content Placeholder 2"/>
          <p:cNvSpPr>
            <a:spLocks noGrp="1"/>
          </p:cNvSpPr>
          <p:nvPr>
            <p:ph idx="1"/>
          </p:nvPr>
        </p:nvSpPr>
        <p:spPr>
          <a:xfrm>
            <a:off x="457200" y="1357298"/>
            <a:ext cx="8229600" cy="5286412"/>
          </a:xfrm>
        </p:spPr>
        <p:txBody>
          <a:bodyPr>
            <a:normAutofit fontScale="77500" lnSpcReduction="20000"/>
          </a:bodyPr>
          <a:lstStyle/>
          <a:p>
            <a:r>
              <a:rPr lang="en-IN" sz="4200" b="1" dirty="0"/>
              <a:t>Industrial microbiology- </a:t>
            </a:r>
            <a:r>
              <a:rPr lang="en-IN" sz="4200" dirty="0"/>
              <a:t>concerned with the industrial uses of microbes in the production of alcoholic beverages, vitamins, amino acids, enzymes, antibiotics and other drugs.</a:t>
            </a:r>
          </a:p>
          <a:p>
            <a:pPr>
              <a:buNone/>
            </a:pPr>
            <a:endParaRPr lang="en-IN" sz="4200" dirty="0"/>
          </a:p>
          <a:p>
            <a:r>
              <a:rPr lang="en-IN" sz="4200" b="1" dirty="0"/>
              <a:t>Agriculture microbiology- </a:t>
            </a:r>
            <a:r>
              <a:rPr lang="en-IN" sz="4200" dirty="0"/>
              <a:t>relationship of microbes and crops , control of plant diseases and improvement of yield.</a:t>
            </a:r>
          </a:p>
          <a:p>
            <a:pPr>
              <a:buNone/>
            </a:pPr>
            <a:endParaRPr lang="en-IN" b="1" dirty="0"/>
          </a:p>
          <a:p>
            <a:r>
              <a:rPr lang="en-IN" sz="4100" b="1" dirty="0"/>
              <a:t>Food microbiology - </a:t>
            </a:r>
            <a:r>
              <a:rPr lang="en-IN" sz="4100" dirty="0"/>
              <a:t>food bio processing, food spoilage, food borne diseases and their prevention.</a:t>
            </a:r>
            <a:endParaRPr lang="en-IN" sz="4100" b="1" dirty="0"/>
          </a:p>
          <a:p>
            <a:pPr>
              <a:buNone/>
            </a:pPr>
            <a:endParaRPr lang="en-IN" b="1" dirty="0"/>
          </a:p>
          <a:p>
            <a:endParaRPr lang="en-IN" dirty="0"/>
          </a:p>
          <a:p>
            <a:endParaRPr lang="en-IN" dirty="0"/>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3658</TotalTime>
  <Words>845</Words>
  <Application>Microsoft Office PowerPoint</Application>
  <PresentationFormat>On-screen Show (4:3)</PresentationFormat>
  <Paragraphs>78</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Wingdings</vt:lpstr>
      <vt:lpstr>Office Theme</vt:lpstr>
      <vt:lpstr>History of Microbiology</vt:lpstr>
      <vt:lpstr>Micobiology</vt:lpstr>
      <vt:lpstr>PowerPoint Presentation</vt:lpstr>
      <vt:lpstr>PowerPoint Presentation</vt:lpstr>
      <vt:lpstr>Types of Microorganism</vt:lpstr>
      <vt:lpstr>Types of Microbiology</vt:lpstr>
      <vt:lpstr>Branches of Microbiology</vt:lpstr>
      <vt:lpstr>PowerPoint Presentation</vt:lpstr>
      <vt:lpstr>Scope of microbiology</vt:lpstr>
      <vt:lpstr>PowerPoint Presentation</vt:lpstr>
      <vt:lpstr>History of Microbiology</vt:lpstr>
      <vt:lpstr>Discovery Era</vt:lpstr>
      <vt:lpstr>PowerPoint Presentation</vt:lpstr>
      <vt:lpstr>PowerPoint Presentation</vt:lpstr>
      <vt:lpstr>Transition Period </vt:lpstr>
      <vt:lpstr>PowerPoint Presentation</vt:lpstr>
      <vt:lpstr>PowerPoint Presentation</vt:lpstr>
      <vt:lpstr>John Needham(1713-1781)</vt:lpstr>
      <vt:lpstr>Lazzaro Spallanzani</vt:lpstr>
      <vt:lpstr>PowerPoint Presentation</vt:lpstr>
      <vt:lpstr>Franz Schulze and Theodor Schwann</vt:lpstr>
      <vt:lpstr>PowerPoint Presentation</vt:lpstr>
      <vt:lpstr>Georg Schroeder and Theodor Von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History of microbiology</dc:title>
  <dc:creator>HP</dc:creator>
  <cp:lastModifiedBy>pc</cp:lastModifiedBy>
  <cp:revision>86</cp:revision>
  <dcterms:created xsi:type="dcterms:W3CDTF">2023-07-27T05:15:42Z</dcterms:created>
  <dcterms:modified xsi:type="dcterms:W3CDTF">2026-06-22T09:22:20Z</dcterms:modified>
</cp:coreProperties>
</file>